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autoCompressPictures="0" saveSubsetFonts="1">
  <p:sldMasterIdLst>
    <p:sldMasterId r:id="rId3" id="2147483648"/>
  </p:sldMasterIdLst>
  <p:notesMasterIdLst>
    <p:notesMasterId r:id="rId4"/>
  </p:notesMasterIdLst>
  <p:sldIdLst>
    <p:sldId r:id="rId5" id="256"/>
    <p:sldId r:id="rId6" id="257"/>
    <p:sldId r:id="rId7" id="258"/>
    <p:sldId r:id="rId8" id="259"/>
    <p:sldId r:id="rId9" id="260"/>
    <p:sldId r:id="rId10" id="261"/>
    <p:sldId r:id="rId11" id="262"/>
    <p:sldId r:id="rId12" id="263"/>
    <p:sldId r:id="rId13" id="264"/>
    <p:sldId r:id="rId14" id="265"/>
    <p:sldId r:id="rId15" id="266"/>
    <p:sldId r:id="rId16" id="267"/>
    <p:sldId r:id="rId17" id="268"/>
    <p:sldId r:id="rId18" id="269"/>
    <p:sldId r:id="rId19" id="270"/>
    <p:sldId r:id="rId20" id="271"/>
    <p:sldId r:id="rId21" id="272"/>
    <p:sldId r:id="rId22" id="273"/>
    <p:sldId r:id="rId23" id="274"/>
    <p:sldId r:id="rId24" id="275"/>
    <p:sldId r:id="rId25" id="276"/>
    <p:sldId r:id="rId26" id="277"/>
  </p:sldIdLst>
  <p:sldSz cx="9144000" cy="5143500"/>
  <p:notesSz xmlns:c="http://schemas.openxmlformats.org/drawingml/2006/chart" xmlns:pic="http://schemas.openxmlformats.org/drawingml/2006/picture" xmlns:dgm="http://schemas.openxmlformats.org/drawingml/2006/diagram" cx="6858000" cy="9144000"/>
  <p:defaultTextStyle xmlns:c="http://schemas.openxmlformats.org/drawingml/2006/chart" xmlns:pic="http://schemas.openxmlformats.org/drawingml/2006/picture" xmlns:dgm="http://schemas.openxmlformats.org/drawingml/2006/diagram"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Comments="0">
  <p:slideViewPr>
    <p:cSldViewPr snapToGrid="0">
      <p:cViewPr varScale="1">
        <p:scale xmlns:c="http://schemas.openxmlformats.org/drawingml/2006/chart" xmlns:pic="http://schemas.openxmlformats.org/drawingml/2006/picture" xmlns:dgm="http://schemas.openxmlformats.org/drawingml/2006/diagram">
          <a:sx d="100" n="100"/>
          <a:sy d="100" n="100"/>
        </p:scale>
        <p:origin xmlns:c="http://schemas.openxmlformats.org/drawingml/2006/chart" xmlns:pic="http://schemas.openxmlformats.org/drawingml/2006/picture" xmlns:dgm="http://schemas.openxmlformats.org/drawingml/2006/diagram" x="0" y="0"/>
      </p:cViewPr>
      <p:guideLst>
        <p:guide orient="horz" pos="1620"/>
        <p:guide pos="2880"/>
      </p:guideLst>
    </p:cSldViewPr>
  </p:slideViewPr>
  <p:gridSpacing xmlns:c="http://schemas.openxmlformats.org/drawingml/2006/chart" xmlns:pic="http://schemas.openxmlformats.org/drawingml/2006/picture" xmlns:dgm="http://schemas.openxmlformats.org/drawingml/2006/diagram" cx="0" cy="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viewProps.xml" Type="http://schemas.openxmlformats.org/officeDocument/2006/relationships/viewProps"></Relationship><Relationship Id="rId3" Target="slideMasters/slideMaster1.xml" Type="http://schemas.openxmlformats.org/officeDocument/2006/relationships/slideMaster"></Relationship><Relationship Id="rId4" Target="notesMasters/notesMaster1.xml" Type="http://schemas.openxmlformats.org/officeDocument/2006/relationships/notesMaster"></Relationship><Relationship Id="rId5" Target="slides/slide1.xml" Type="http://schemas.openxmlformats.org/officeDocument/2006/relationships/slide"></Relationship><Relationship Id="rId6" Target="slides/slide2.xml" Type="http://schemas.openxmlformats.org/officeDocument/2006/relationships/slide"></Relationship><Relationship Id="rId7" Target="slides/slide3.xml" Type="http://schemas.openxmlformats.org/officeDocument/2006/relationships/slide"></Relationship><Relationship Id="rId8" Target="slides/slide4.xml" Type="http://schemas.openxmlformats.org/officeDocument/2006/relationships/slide"></Relationship><Relationship Id="rId9" Target="slides/slide5.xml" Type="http://schemas.openxmlformats.org/officeDocument/2006/relationships/slide"></Relationship><Relationship Id="rId10" Target="slides/slide6.xml" Type="http://schemas.openxmlformats.org/officeDocument/2006/relationships/slide"></Relationship><Relationship Id="rId11" Target="slides/slide7.xml" Type="http://schemas.openxmlformats.org/officeDocument/2006/relationships/slide"></Relationship><Relationship Id="rId12" Target="slides/slide8.xml" Type="http://schemas.openxmlformats.org/officeDocument/2006/relationships/slide"></Relationship><Relationship Id="rId13" Target="slides/slide9.xml" Type="http://schemas.openxmlformats.org/officeDocument/2006/relationships/slide"></Relationship><Relationship Id="rId14" Target="slides/slide10.xml" Type="http://schemas.openxmlformats.org/officeDocument/2006/relationships/slide"></Relationship><Relationship Id="rId15" Target="slides/slide11.xml" Type="http://schemas.openxmlformats.org/officeDocument/2006/relationships/slide"></Relationship><Relationship Id="rId16" Target="slides/slide12.xml" Type="http://schemas.openxmlformats.org/officeDocument/2006/relationships/slide"></Relationship><Relationship Id="rId17" Target="slides/slide13.xml" Type="http://schemas.openxmlformats.org/officeDocument/2006/relationships/slide"></Relationship><Relationship Id="rId18" Target="slides/slide14.xml" Type="http://schemas.openxmlformats.org/officeDocument/2006/relationships/slide"></Relationship><Relationship Id="rId19" Target="slides/slide15.xml" Type="http://schemas.openxmlformats.org/officeDocument/2006/relationships/slide"></Relationship><Relationship Id="rId20" Target="slides/slide16.xml" Type="http://schemas.openxmlformats.org/officeDocument/2006/relationships/slide"></Relationship><Relationship Id="rId21" Target="slides/slide17.xml" Type="http://schemas.openxmlformats.org/officeDocument/2006/relationships/slide"></Relationship><Relationship Id="rId22" Target="slides/slide18.xml" Type="http://schemas.openxmlformats.org/officeDocument/2006/relationships/slide"></Relationship><Relationship Id="rId23" Target="slides/slide19.xml" Type="http://schemas.openxmlformats.org/officeDocument/2006/relationships/slide"></Relationship><Relationship Id="rId24" Target="slides/slide20.xml" Type="http://schemas.openxmlformats.org/officeDocument/2006/relationships/slide"></Relationship><Relationship Id="rId25" Target="slides/slide21.xml" Type="http://schemas.openxmlformats.org/officeDocument/2006/relationships/slide"></Relationship><Relationship Id="rId26" Target="slides/slide22.xml" Type="http://schemas.openxmlformats.org/officeDocument/2006/relationships/slide"></Relationship><Relationship Id="rId27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2" name="Shape 2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" name="Google Shape;3;n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300" y="685800"/>
            <a:ext cx="6096075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Google Shape;4;n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9pPr>
          </a:lstStyle>
          <a:p/>
        </p:txBody>
      </p:sp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dk2" folHlink="folHlink" hlink="hlink" tx1="dk1" tx2="lt2"/>
  <p:notesStyle xmlns:c="http://schemas.openxmlformats.org/drawingml/2006/chart" xmlns:pic="http://schemas.openxmlformats.org/drawingml/2006/picture" xmlns:dgm="http://schemas.openxmlformats.org/drawingml/2006/diagram"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0.xml.rels><?xml version="1.0" standalone="yes" ?><Relationships xmlns="http://schemas.openxmlformats.org/package/2006/relationships"><Relationship Id="rId1" Target="../slides/slide1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1.xml.rels><?xml version="1.0" standalone="yes" ?><Relationships xmlns="http://schemas.openxmlformats.org/package/2006/relationships"><Relationship Id="rId1" Target="../slides/slide1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2.xml.rels><?xml version="1.0" standalone="yes" ?><Relationships xmlns="http://schemas.openxmlformats.org/package/2006/relationships"><Relationship Id="rId1" Target="../slides/slide1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3.xml.rels><?xml version="1.0" standalone="yes" ?><Relationships xmlns="http://schemas.openxmlformats.org/package/2006/relationships"><Relationship Id="rId1" Target="../slides/slide1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4.xml.rels><?xml version="1.0" standalone="yes" ?><Relationships xmlns="http://schemas.openxmlformats.org/package/2006/relationships"><Relationship Id="rId1" Target="../slides/slide1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5.xml.rels><?xml version="1.0" standalone="yes" ?><Relationships xmlns="http://schemas.openxmlformats.org/package/2006/relationships"><Relationship Id="rId1" Target="../slides/slide1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6.xml.rels><?xml version="1.0" standalone="yes" ?><Relationships xmlns="http://schemas.openxmlformats.org/package/2006/relationships"><Relationship Id="rId1" Target="../slides/slide1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7.xml.rels><?xml version="1.0" standalone="yes" ?><Relationships xmlns="http://schemas.openxmlformats.org/package/2006/relationships"><Relationship Id="rId1" Target="../slides/slide1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8.xml.rels><?xml version="1.0" standalone="yes" ?><Relationships xmlns="http://schemas.openxmlformats.org/package/2006/relationships"><Relationship Id="rId1" Target="../slides/slide1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9.xml.rels><?xml version="1.0" standalone="yes" ?><Relationships xmlns="http://schemas.openxmlformats.org/package/2006/relationships"><Relationship Id="rId1" Target="../slides/slide1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0.xml.rels><?xml version="1.0" standalone="yes" ?><Relationships xmlns="http://schemas.openxmlformats.org/package/2006/relationships"><Relationship Id="rId1" Target="../slides/slide2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1.xml.rels><?xml version="1.0" standalone="yes" ?><Relationships xmlns="http://schemas.openxmlformats.org/package/2006/relationships"><Relationship Id="rId1" Target="../slides/slide2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2.xml.rels><?xml version="1.0" standalone="yes" ?><Relationships xmlns="http://schemas.openxmlformats.org/package/2006/relationships"><Relationship Id="rId1" Target="../slides/slide2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.xml.rels><?xml version="1.0" standalone="yes" ?><Relationships xmlns="http://schemas.openxmlformats.org/package/2006/relationships"><Relationship Id="rId1" Target="../slides/slide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.xml.rels><?xml version="1.0" standalone="yes" ?><Relationships xmlns="http://schemas.openxmlformats.org/package/2006/relationships"><Relationship Id="rId1" Target="../slides/slide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.xml.rels><?xml version="1.0" standalone="yes" ?><Relationships xmlns="http://schemas.openxmlformats.org/package/2006/relationships"><Relationship Id="rId1" Target="../slides/slide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6.xml.rels><?xml version="1.0" standalone="yes" ?><Relationships xmlns="http://schemas.openxmlformats.org/package/2006/relationships"><Relationship Id="rId1" Target="../slides/slide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7.xml.rels><?xml version="1.0" standalone="yes" ?><Relationships xmlns="http://schemas.openxmlformats.org/package/2006/relationships"><Relationship Id="rId1" Target="../slides/slide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8.xml.rels><?xml version="1.0" standalone="yes" ?><Relationships xmlns="http://schemas.openxmlformats.org/package/2006/relationships"><Relationship Id="rId1" Target="../slides/slide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9.xml.rels><?xml version="1.0" standalone="yes" ?><Relationships xmlns="http://schemas.openxmlformats.org/package/2006/relationships"><Relationship Id="rId1" Target="../slides/slide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50" name="Shape 50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1" name="Google Shape;51;p:notes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300" y="685800"/>
            <a:ext cx="6096075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52" name="Google Shape;52;p:notes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27" name="Shape 127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28" name="Google Shape;128;g4430d7264e_0_51:notes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29" name="Google Shape;129;g4430d7264e_0_51:notes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33" name="Shape 133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34" name="Google Shape;134;g4430d7264e_0_26:notes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35" name="Google Shape;135;g4430d7264e_0_26:notes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41" name="Shape 141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42" name="Google Shape;142;g4430d7264e_0_56:notes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43" name="Google Shape;143;g4430d7264e_0_56:notes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47" name="Shape 147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48" name="Google Shape;148;g4430d7264e_0_31:notes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49" name="Google Shape;149;g4430d7264e_0_31:notes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54" name="Shape 154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55" name="Google Shape;155;g4430d7264e_0_61:notes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56" name="Google Shape;156;g4430d7264e_0_61:notes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60" name="Shape 160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61" name="Google Shape;161;g4430d7264e_0_36:notes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62" name="Google Shape;162;g4430d7264e_0_36:notes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67" name="Shape 167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68" name="Google Shape;168;g4430d7264e_0_66:notes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69" name="Google Shape;169;g4430d7264e_0_66:notes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73" name="Shape 173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74" name="Google Shape;174;g4430d7264e_0_41:notes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75" name="Google Shape;175;g4430d7264e_0_41:notes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83" name="Shape 183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84" name="Google Shape;184;g4430d7264e_0_71:notes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85" name="Google Shape;185;g4430d7264e_0_71:notes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89" name="Shape 189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90" name="Google Shape;190;g2d6f6f7c3ac5825_18:notes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91" name="Google Shape;191;g2d6f6f7c3ac5825_18:notes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63" name="Shape 63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4" name="Google Shape;64;g4430d7264e_0_0:notes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65" name="Google Shape;65;g4430d7264e_0_0:notes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96" name="Shape 196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97" name="Google Shape;197;g4430d7264e_0_81:notes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98" name="Google Shape;198;g4430d7264e_0_81:notes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203" name="Shape 203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04" name="Google Shape;204;g21377f343f5e2a2e_42:notes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205" name="Google Shape;205;g21377f343f5e2a2e_42:notes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210" name="Shape 210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11" name="Google Shape;211;g4430d7264e_0_91:notes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212" name="Google Shape;212;g4430d7264e_0_91:notes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71" name="Shape 71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2" name="Google Shape;72;g4430d7264e_0_5:notes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73" name="Google Shape;73;g4430d7264e_0_5:notes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81" name="Shape 81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82" name="Google Shape;82;g4430d7264e_0_11:notes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83" name="Google Shape;83;g4430d7264e_0_11:notes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89" name="Shape 89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90" name="Google Shape;90;g21377f343f5e2a2e_17:notes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91" name="Google Shape;91;g21377f343f5e2a2e_17:notes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95" name="Shape 95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96" name="Google Shape;96;g2d6f6f7c3ac5825_2:notes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97" name="Google Shape;97;g2d6f6f7c3ac5825_2:notes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06" name="Shape 106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07" name="Google Shape;107;g4430d7264e_0_76:notes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08" name="Google Shape;108;g4430d7264e_0_76:notes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13" name="Shape 113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14" name="Google Shape;114;g2d6f6f7c3ac5825_8:notes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15" name="Google Shape;115;g2d6f6f7c3ac5825_8:notes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20" name="Shape 120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21" name="Google Shape;121;g4430d7264e_0_21:notes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122" name="Google Shape;122;g4430d7264e_0_21:notes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itle">
  <p:cSld name="TITLE">
    <p:spTree>
      <p:nvGrpSpPr>
        <p:cNvPr xmlns:c="http://schemas.openxmlformats.org/drawingml/2006/chart" xmlns:pic="http://schemas.openxmlformats.org/drawingml/2006/picture" xmlns:dgm="http://schemas.openxmlformats.org/drawingml/2006/diagram" id="9" name="Shape 9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0" name="Google Shape;10;p2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11708" y="744575"/>
            <a:ext cx="8520600" cy="20526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bIns="91425" lIns="91425" rIns="91425" spcFirstLastPara="1" tIns="91425" wrap="square"/>
          <a:lstStyle>
            <a:lvl1pPr algn="ctr"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Google Shape;11;p2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11700" y="2834125"/>
            <a:ext cx="8520600" cy="7926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/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" name="Google Shape;12;p2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2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spcFirstLastPara="1" tIns="91425" wrap="square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BIG_NUMBER">
    <p:spTree>
      <p:nvGrpSpPr>
        <p:cNvPr xmlns:c="http://schemas.openxmlformats.org/drawingml/2006/chart" xmlns:pic="http://schemas.openxmlformats.org/drawingml/2006/picture" xmlns:dgm="http://schemas.openxmlformats.org/drawingml/2006/diagram" id="44" name="Shape 44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45" name="Google Shape;45;p1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hasCustomPrompt="1"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11700" y="1106125"/>
            <a:ext cx="8520600" cy="19635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bIns="91425" lIns="91425" rIns="91425" spcFirstLastPara="1" tIns="91425" wrap="square"/>
          <a:lstStyle>
            <a:lvl1pPr algn="ctr"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9pPr>
          </a:lstStyle>
          <a:p>
            <a:r>
              <a:rPr>
                <a:uFillTx/>
              </a:rPr>
              <a:t>xx%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6" name="Google Shape;46;p1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11700" y="3152225"/>
            <a:ext cx="8520600" cy="1300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/>
          <a:lstStyle>
            <a:lvl1pPr algn="ctr"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uFillTx/>
              </a:defRPr>
            </a:lvl1pPr>
            <a:lvl2pPr algn="ctr"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algn="ctr"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algn="ctr"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algn="ctr"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algn="ctr"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algn="ctr"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algn="ctr"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algn="ctr"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7" name="Google Shape;47;p1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2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spcFirstLastPara="1" tIns="91425" wrap="square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blank">
  <p:cSld name="BLANK">
    <p:spTree>
      <p:nvGrpSpPr>
        <p:cNvPr xmlns:c="http://schemas.openxmlformats.org/drawingml/2006/chart" xmlns:pic="http://schemas.openxmlformats.org/drawingml/2006/picture" xmlns:dgm="http://schemas.openxmlformats.org/drawingml/2006/diagram" id="48" name="Shape 48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49" name="Google Shape;49;p12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2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spcFirstLastPara="1" tIns="91425" wrap="square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secHead">
  <p:cSld name="SECTION_HEADER">
    <p:spTree>
      <p:nvGrpSpPr>
        <p:cNvPr xmlns:c="http://schemas.openxmlformats.org/drawingml/2006/chart" xmlns:pic="http://schemas.openxmlformats.org/drawingml/2006/picture" xmlns:dgm="http://schemas.openxmlformats.org/drawingml/2006/diagram" id="13" name="Shape 13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4" name="Google Shape;14;p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11700" y="2150850"/>
            <a:ext cx="8520600" cy="841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spcFirstLastPara="1" tIns="91425" wrap="square"/>
          <a:lstStyle>
            <a:lvl1pPr algn="ctr"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" name="Google Shape;15;p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2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spcFirstLastPara="1" tIns="91425" wrap="square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x">
  <p:cSld name="TITLE_AND_BODY">
    <p:spTree>
      <p:nvGrpSpPr>
        <p:cNvPr xmlns:c="http://schemas.openxmlformats.org/drawingml/2006/chart" xmlns:pic="http://schemas.openxmlformats.org/drawingml/2006/picture" xmlns:dgm="http://schemas.openxmlformats.org/drawingml/2006/diagram" id="16" name="Shape 16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7" name="Google Shape;17;p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11700" y="445025"/>
            <a:ext cx="8520600" cy="5727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8" name="Google Shape;18;p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11700" y="1152475"/>
            <a:ext cx="8520600" cy="34164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uFillTx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9" name="Google Shape;19;p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2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spcFirstLastPara="1" tIns="91425" wrap="square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woColTx">
  <p:cSld name="TITLE_AND_TWO_COLUMNS">
    <p:spTree>
      <p:nvGrpSpPr>
        <p:cNvPr xmlns:c="http://schemas.openxmlformats.org/drawingml/2006/chart" xmlns:pic="http://schemas.openxmlformats.org/drawingml/2006/picture" xmlns:dgm="http://schemas.openxmlformats.org/drawingml/2006/diagram" id="20" name="Shape 20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1" name="Google Shape;21;p5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11700" y="445025"/>
            <a:ext cx="8520600" cy="5727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2" name="Google Shape;22;p5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11700" y="1152475"/>
            <a:ext cx="3999900" cy="34164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uFillTx/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3" name="Google Shape;23;p5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2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832400" y="1152475"/>
            <a:ext cx="3999900" cy="34164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uFillTx/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4" name="Google Shape;24;p5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2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spcFirstLastPara="1" tIns="91425" wrap="square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itleOnly">
  <p:cSld name="TITLE_ONLY">
    <p:spTree>
      <p:nvGrpSpPr>
        <p:cNvPr xmlns:c="http://schemas.openxmlformats.org/drawingml/2006/chart" xmlns:pic="http://schemas.openxmlformats.org/drawingml/2006/picture" xmlns:dgm="http://schemas.openxmlformats.org/drawingml/2006/diagram" id="25" name="Shape 25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6" name="Google Shape;26;p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11700" y="445025"/>
            <a:ext cx="8520600" cy="5727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7" name="Google Shape;27;p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2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spcFirstLastPara="1" tIns="91425" wrap="square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ONE_COLUMN_TEXT">
    <p:spTree>
      <p:nvGrpSpPr>
        <p:cNvPr xmlns:c="http://schemas.openxmlformats.org/drawingml/2006/chart" xmlns:pic="http://schemas.openxmlformats.org/drawingml/2006/picture" xmlns:dgm="http://schemas.openxmlformats.org/drawingml/2006/diagram" id="28" name="Shape 28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9" name="Google Shape;29;p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11700" y="555600"/>
            <a:ext cx="2808000" cy="7557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bIns="91425" lIns="91425" rIns="91425" spcFirstLastPara="1" tIns="91425" wrap="square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0" name="Google Shape;30;p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11700" y="1389600"/>
            <a:ext cx="2808000" cy="31794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1" name="Google Shape;31;p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2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spcFirstLastPara="1" tIns="91425" wrap="square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MAIN_POINT">
    <p:spTree>
      <p:nvGrpSpPr>
        <p:cNvPr xmlns:c="http://schemas.openxmlformats.org/drawingml/2006/chart" xmlns:pic="http://schemas.openxmlformats.org/drawingml/2006/picture" xmlns:dgm="http://schemas.openxmlformats.org/drawingml/2006/diagram" id="32" name="Shape 32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3" name="Google Shape;33;p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90250" y="450150"/>
            <a:ext cx="6367800" cy="4090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spcFirstLastPara="1" tIns="91425" wrap="square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4" name="Google Shape;34;p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2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spcFirstLastPara="1" tIns="91425" wrap="square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SECTION_TITLE_AND_DESCRIPTION">
    <p:spTree>
      <p:nvGrpSpPr>
        <p:cNvPr xmlns:c="http://schemas.openxmlformats.org/drawingml/2006/chart" xmlns:pic="http://schemas.openxmlformats.org/drawingml/2006/picture" xmlns:dgm="http://schemas.openxmlformats.org/drawingml/2006/diagram" id="35" name="Shape 35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6" name="Google Shape;36;p9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7" name="Google Shape;37;p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65500" y="1233175"/>
            <a:ext cx="4045200" cy="14823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bIns="91425" lIns="91425" rIns="91425" spcFirstLastPara="1" tIns="91425" wrap="square"/>
          <a:lstStyle>
            <a:lvl1pPr algn="ctr"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8" name="Google Shape;38;p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65500" y="2803075"/>
            <a:ext cx="4045200" cy="12351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/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9" name="Google Shape;39;p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2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939500" y="724075"/>
            <a:ext cx="3837000" cy="36951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spcFirstLastPara="1" tIns="91425" wrap="square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uFillTx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0" name="Google Shape;40;p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2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spcFirstLastPara="1" tIns="91425" wrap="square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CAPTION_ONLY">
    <p:spTree>
      <p:nvGrpSpPr>
        <p:cNvPr xmlns:c="http://schemas.openxmlformats.org/drawingml/2006/chart" xmlns:pic="http://schemas.openxmlformats.org/drawingml/2006/picture" xmlns:dgm="http://schemas.openxmlformats.org/drawingml/2006/diagram" id="41" name="Shape 41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42" name="Google Shape;42;p10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11700" y="4230575"/>
            <a:ext cx="5998800" cy="6051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spcFirstLastPara="1" tIns="91425" wrap="square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uFillTx/>
              </a:defRPr>
            </a:lvl1pPr>
          </a:lstStyle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3" name="Google Shape;43;p10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2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spcFirstLastPara="1" tIns="91425" wrap="square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simple-light-2">
    <p:bg>
      <p:bgPr>
        <a:solidFill>
          <a:schemeClr val="lt1"/>
        </a:solidFill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5" name="Shape 5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" name="Google Shape;6;p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Google Shape;7;p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  <a:uFillTx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  <a:uFillTx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  <a:uFillTx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  <a:uFillTx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  <a:uFillTx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  <a:uFillTx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  <a:uFillTx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  <a:uFillTx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Google Shape;8;p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2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91425" lIns="91425" rIns="91425" spcFirstLastPara="1" tIns="91425" wrap="square">
            <a:noAutofit/>
          </a:bodyPr>
          <a:lstStyle>
            <a:lvl1pPr algn="r" lvl="0">
              <a:buNone/>
              <a:defRPr sz="1000">
                <a:solidFill>
                  <a:schemeClr val="dk2"/>
                </a:solidFill>
                <a:uFillTx/>
              </a:defRPr>
            </a:lvl1pPr>
            <a:lvl2pPr algn="r" lvl="1">
              <a:buNone/>
              <a:defRPr sz="1000">
                <a:solidFill>
                  <a:schemeClr val="dk2"/>
                </a:solidFill>
                <a:uFillTx/>
              </a:defRPr>
            </a:lvl2pPr>
            <a:lvl3pPr algn="r" lvl="2">
              <a:buNone/>
              <a:defRPr sz="1000">
                <a:solidFill>
                  <a:schemeClr val="dk2"/>
                </a:solidFill>
                <a:uFillTx/>
              </a:defRPr>
            </a:lvl3pPr>
            <a:lvl4pPr algn="r" lvl="3">
              <a:buNone/>
              <a:defRPr sz="1000">
                <a:solidFill>
                  <a:schemeClr val="dk2"/>
                </a:solidFill>
                <a:uFillTx/>
              </a:defRPr>
            </a:lvl4pPr>
            <a:lvl5pPr algn="r" lvl="4">
              <a:buNone/>
              <a:defRPr sz="1000">
                <a:solidFill>
                  <a:schemeClr val="dk2"/>
                </a:solidFill>
                <a:uFillTx/>
              </a:defRPr>
            </a:lvl5pPr>
            <a:lvl6pPr algn="r" lvl="5">
              <a:buNone/>
              <a:defRPr sz="1000">
                <a:solidFill>
                  <a:schemeClr val="dk2"/>
                </a:solidFill>
                <a:uFillTx/>
              </a:defRPr>
            </a:lvl6pPr>
            <a:lvl7pPr algn="r" lvl="6">
              <a:buNone/>
              <a:defRPr sz="1000">
                <a:solidFill>
                  <a:schemeClr val="dk2"/>
                </a:solidFill>
                <a:uFillTx/>
              </a:defRPr>
            </a:lvl7pPr>
            <a:lvl8pPr algn="r" lvl="7">
              <a:buNone/>
              <a:defRPr sz="1000">
                <a:solidFill>
                  <a:schemeClr val="dk2"/>
                </a:solidFill>
                <a:uFillTx/>
              </a:defRPr>
            </a:lvl8pPr>
            <a:lvl9pPr algn="r" lvl="8">
              <a:buNone/>
              <a:defRPr sz="1000">
                <a:solidFill>
                  <a:schemeClr val="dk2"/>
                </a:solidFill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dk2" folHlink="folHlink" hlink="hlink" tx1="dk1" tx2="lt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hf dt="0" ftr="0" hdr="0" sldNum="0"/>
  <p:txStyles>
    <p:titleStyle xmlns:c="http://schemas.openxmlformats.org/drawingml/2006/chart" xmlns:pic="http://schemas.openxmlformats.org/drawingml/2006/picture" xmlns:dgm="http://schemas.openxmlformats.org/drawingml/2006/diagram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 xmlns:c="http://schemas.openxmlformats.org/drawingml/2006/chart" xmlns:pic="http://schemas.openxmlformats.org/drawingml/2006/picture" xmlns:dgm="http://schemas.openxmlformats.org/drawingml/2006/diagram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1.xml" Type="http://schemas.openxmlformats.org/officeDocument/2006/relationships/notesSlide"></Relationship><Relationship Id="rId3" Target="../media/image18.png" Type="http://schemas.openxmlformats.org/officeDocument/2006/relationships/image"></Relationship></Relationships>
</file>

<file path=ppt/slides/_rels/slide10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notesSlides/notesSlide10.xml" Type="http://schemas.openxmlformats.org/officeDocument/2006/relationships/notesSlide"></Relationship></Relationships>
</file>

<file path=ppt/slides/_rels/slide11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notesSlides/notesSlide11.xml" Type="http://schemas.openxmlformats.org/officeDocument/2006/relationships/notesSlide"></Relationship><Relationship Id="rId3" Target="../media/image11.jpg" Type="http://schemas.openxmlformats.org/officeDocument/2006/relationships/image"></Relationship><Relationship Id="rId4" Target="../media/image10.jpg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notesSlides/notesSlide12.xml" Type="http://schemas.openxmlformats.org/officeDocument/2006/relationships/notesSlide"></Relationship></Relationships>
</file>

<file path=ppt/slides/_rels/slide13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notesSlides/notesSlide13.xml" Type="http://schemas.openxmlformats.org/officeDocument/2006/relationships/notesSlide"></Relationship><Relationship Id="rId3" Target="../media/image13.jpg" Type="http://schemas.openxmlformats.org/officeDocument/2006/relationships/image"></Relationship></Relationships>
</file>

<file path=ppt/slides/_rels/slide14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notesSlides/notesSlide14.xml" Type="http://schemas.openxmlformats.org/officeDocument/2006/relationships/notesSlide"></Relationship></Relationships>
</file>

<file path=ppt/slides/_rels/slide15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notesSlides/notesSlide15.xml" Type="http://schemas.openxmlformats.org/officeDocument/2006/relationships/notesSlide"></Relationship><Relationship Id="rId3" Target="../media/image25.jpg" Type="http://schemas.openxmlformats.org/officeDocument/2006/relationships/image"></Relationship></Relationships>
</file>

<file path=ppt/slides/_rels/slide16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notesSlides/notesSlide16.xml" Type="http://schemas.openxmlformats.org/officeDocument/2006/relationships/notesSlide"></Relationship></Relationships>
</file>

<file path=ppt/slides/_rels/slide17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notesSlides/notesSlide17.xml" Type="http://schemas.openxmlformats.org/officeDocument/2006/relationships/notesSlide"></Relationship><Relationship Id="rId3" Target="../media/image9.jpg" Type="http://schemas.openxmlformats.org/officeDocument/2006/relationships/image"></Relationship><Relationship Id="rId4" Target="../media/image16.jpg" Type="http://schemas.openxmlformats.org/officeDocument/2006/relationships/image"></Relationship><Relationship Id="rId5" Target="../media/image22.jpg" Type="http://schemas.openxmlformats.org/officeDocument/2006/relationships/image"></Relationship><Relationship Id="rId6" Target="../media/image20.jpg" Type="http://schemas.openxmlformats.org/officeDocument/2006/relationships/image"></Relationship></Relationships>
</file>

<file path=ppt/slides/_rels/slide18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notesSlides/notesSlide18.xml" Type="http://schemas.openxmlformats.org/officeDocument/2006/relationships/notesSlide"></Relationship></Relationships>
</file>

<file path=ppt/slides/_rels/slide19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19.xml" Type="http://schemas.openxmlformats.org/officeDocument/2006/relationships/notesSlide"></Relationship></Relationships>
</file>

<file path=ppt/slides/_rels/slide2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notesSlides/notesSlide2.xml" Type="http://schemas.openxmlformats.org/officeDocument/2006/relationships/notesSlide"></Relationship><Relationship Id="rId3" Target="../media/image7.jpg" Type="http://schemas.openxmlformats.org/officeDocument/2006/relationships/image"></Relationship></Relationships>
</file>

<file path=ppt/slides/_rels/slide20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notesSlides/notesSlide20.xml" Type="http://schemas.openxmlformats.org/officeDocument/2006/relationships/notesSlide"></Relationship></Relationships>
</file>

<file path=ppt/slides/_rels/slide21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notesSlides/notesSlide21.xml" Type="http://schemas.openxmlformats.org/officeDocument/2006/relationships/notesSlide"></Relationship></Relationships>
</file>

<file path=ppt/slides/_rels/slide22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notesSlides/notesSlide22.xml" Type="http://schemas.openxmlformats.org/officeDocument/2006/relationships/notesSlide"></Relationship><Relationship Id="rId3" Target="../media/image24.jpg" Type="http://schemas.openxmlformats.org/officeDocument/2006/relationships/image"></Relationship><Relationship Id="rId4" Target="../media/image21.jpg" Type="http://schemas.openxmlformats.org/officeDocument/2006/relationships/image"></Relationship><Relationship Id="rId5" Target="../media/image23.jpg" Type="http://schemas.openxmlformats.org/officeDocument/2006/relationships/image"></Relationship><Relationship Id="rId6" Target="mailto:rowan.cota@buzzfeed.com" TargetMode="External" Type="http://schemas.openxmlformats.org/officeDocument/2006/relationships/hyperlink"></Relationship><Relationship Id="rId7" Target="../media/image19.jpg" Type="http://schemas.openxmlformats.org/officeDocument/2006/relationships/image"></Relationship><Relationship Id="rId8" Target="../media/image17.jp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notesSlides/notesSlide3.xml" Type="http://schemas.openxmlformats.org/officeDocument/2006/relationships/notesSlide"></Relationship><Relationship Id="rId3" Target="../media/image5.jpg" Type="http://schemas.openxmlformats.org/officeDocument/2006/relationships/image"></Relationship><Relationship Id="rId4" Target="../media/image12.jpg" Type="http://schemas.openxmlformats.org/officeDocument/2006/relationships/image"></Relationship><Relationship Id="rId5" Target="../media/image2.jp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notesSlides/notesSlide4.xml" Type="http://schemas.openxmlformats.org/officeDocument/2006/relationships/notesSlide"></Relationship><Relationship Id="rId3" Target="../media/image8.png" Type="http://schemas.openxmlformats.org/officeDocument/2006/relationships/image"></Relationship><Relationship Id="rId4" Target="../media/image4.pn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11.xml" Type="http://schemas.openxmlformats.org/officeDocument/2006/relationships/slideLayout"></Relationship><Relationship Id="rId2" Target="../notesSlides/notesSlide5.xml" Type="http://schemas.openxmlformats.org/officeDocument/2006/relationships/notesSlide"></Relationship></Relationships>
</file>

<file path=ppt/slides/_rels/slide6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notesSlides/notesSlide6.xml" Type="http://schemas.openxmlformats.org/officeDocument/2006/relationships/notesSlide"></Relationship><Relationship Id="rId3" Target="../media/image3.jpg" Type="http://schemas.openxmlformats.org/officeDocument/2006/relationships/image"></Relationship><Relationship Id="rId4" Target="../media/image6.jpg" Type="http://schemas.openxmlformats.org/officeDocument/2006/relationships/image"></Relationship><Relationship Id="rId5" Target="../media/image1.jp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notesSlides/notesSlide7.xml" Type="http://schemas.openxmlformats.org/officeDocument/2006/relationships/notesSlide"></Relationship><Relationship Id="rId3" Target="../media/image15.jp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8.xml" Type="http://schemas.openxmlformats.org/officeDocument/2006/relationships/notesSlide"></Relationship></Relationships>
</file>

<file path=ppt/slides/_rels/slide9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notesSlides/notesSlide9.xml" Type="http://schemas.openxmlformats.org/officeDocument/2006/relationships/notesSlide"></Relationship><Relationship Id="rId3" Target="../media/image14.jp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53" name="Shape 53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4" name="Google Shape;54;p1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11700" y="682825"/>
            <a:ext cx="8520600" cy="1345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bIns="91425" lIns="91425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uFillTx/>
                <a:latin typeface="Courier"/>
                <a:ea typeface="Source Code Pro"/>
                <a:cs typeface="Source Code Pro"/>
                <a:sym typeface="Source Code Pro"/>
              </a:rPr>
              <a:t>A Good SRE is Hard to Find...</a:t>
            </a:r>
            <a:endParaRPr lang="en" sz="4200">
              <a:uFillTx/>
              <a:latin typeface="Courier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5" name="Google Shape;55;p1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11700" y="2197500"/>
            <a:ext cx="8520600" cy="7485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(...the power of apprenticeship!)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6" name="Google Shape;56;p1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14400" y="2146267"/>
            <a:ext cx="7315200" cy="8535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7" name="Google Shape;57;p1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14400" y="2146267"/>
            <a:ext cx="7315200" cy="8535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8" name="Google Shape;58;p1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14400" y="2146267"/>
            <a:ext cx="7315200" cy="8535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9" name="Google Shape;59;p1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14400" y="2146267"/>
            <a:ext cx="7315200" cy="8535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0" name="Google Shape;60;p1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14400" y="2146267"/>
            <a:ext cx="7315200" cy="8535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1" name="Google Shape;61;p1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288971" y="4569000"/>
            <a:ext cx="4800600" cy="425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tw: @sweetpavement :: https://technical.ink/velocity-eu18 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62" name="Google Shape;62;p13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 rotWithShape="1">
          <a:blip r:embed="rId3"/>
          <a:srcRect/>
          <a:stretch/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311691" y="3262790"/>
            <a:ext cx="1306200" cy="1306200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30" name="Shape 130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31" name="Google Shape;131;p22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41400" y="982050"/>
            <a:ext cx="7261200" cy="21846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>
                <a:uFillTx/>
              </a:rPr>
              <a:t>“Apprentices learn </a:t>
            </a:r>
            <a:r>
              <a:rPr b="1" lang="en" sz="3200">
                <a:solidFill>
                  <a:srgbClr val="9900FF"/>
                </a:solidFill>
                <a:uFillTx/>
              </a:rPr>
              <a:t>confidence</a:t>
            </a:r>
            <a:r>
              <a:rPr b="1" lang="en" sz="3200">
                <a:uFillTx/>
              </a:rPr>
              <a:t> </a:t>
            </a:r>
            <a:r>
              <a:rPr lang="en" sz="3200">
                <a:uFillTx/>
              </a:rPr>
              <a:t>through </a:t>
            </a:r>
            <a:r>
              <a:rPr b="1" lang="en" sz="3200">
                <a:solidFill>
                  <a:srgbClr val="9900FF"/>
                </a:solidFill>
                <a:uFillTx/>
              </a:rPr>
              <a:t>ownership</a:t>
            </a:r>
            <a:r>
              <a:rPr lang="en" sz="3200">
                <a:uFillTx/>
              </a:rPr>
              <a:t> and </a:t>
            </a:r>
            <a:r>
              <a:rPr b="1" lang="en" sz="3200">
                <a:solidFill>
                  <a:srgbClr val="9900FF"/>
                </a:solidFill>
                <a:uFillTx/>
              </a:rPr>
              <a:t>maintenance</a:t>
            </a:r>
            <a:r>
              <a:rPr lang="en" sz="3200">
                <a:uFillTx/>
              </a:rPr>
              <a:t> of their own sandbox.”</a:t>
            </a:r>
            <a:endParaRPr sz="32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2" name="Google Shape;132;p22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288971" y="4569000"/>
            <a:ext cx="4800600" cy="425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tw: @sweetpavement :: https://technical.ink/velocity-eu18 </a:t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36" name="Shape 136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37" name="Google Shape;137;p2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213750" y="59373"/>
            <a:ext cx="2716500" cy="8760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uFillTx/>
                <a:latin typeface="Courier"/>
                <a:ea typeface="Source Code Pro"/>
                <a:cs typeface="Source Code Pro"/>
                <a:sym typeface="Source Code Pro"/>
              </a:rPr>
              <a:t>Shadow</a:t>
            </a:r>
            <a:endParaRPr b="1" lang="en" sz="5000">
              <a:uFillTx/>
              <a:latin typeface="Courier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8" name="Google Shape;138;p2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288971" y="4569000"/>
            <a:ext cx="4800600" cy="425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tw: @sweetpavement :: https://technical.ink/velocity-eu18 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139" name="Google Shape;139;p23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764974" y="935375"/>
            <a:ext cx="3524001" cy="3731549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140" name="Google Shape;140;p23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4821249" y="935375"/>
            <a:ext cx="3736056" cy="3731550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44" name="Shape 144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45" name="Google Shape;145;p2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6950" y="1050600"/>
            <a:ext cx="8570100" cy="30423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>
                <a:uFillTx/>
              </a:rPr>
              <a:t>“[The apprentice’s first solo] can be </a:t>
            </a:r>
            <a:r>
              <a:rPr b="1" lang="en" sz="3200">
                <a:solidFill>
                  <a:srgbClr val="0000FF"/>
                </a:solidFill>
                <a:uFillTx/>
              </a:rPr>
              <a:t>uncomfortable</a:t>
            </a:r>
            <a:r>
              <a:rPr lang="en" sz="3200">
                <a:uFillTx/>
              </a:rPr>
              <a:t> for both the </a:t>
            </a:r>
            <a:r>
              <a:rPr b="1" lang="en" sz="3200">
                <a:solidFill>
                  <a:srgbClr val="0000FF"/>
                </a:solidFill>
                <a:uFillTx/>
              </a:rPr>
              <a:t>apprentice</a:t>
            </a:r>
            <a:r>
              <a:rPr lang="en" sz="3200">
                <a:uFillTx/>
              </a:rPr>
              <a:t> and the </a:t>
            </a:r>
            <a:r>
              <a:rPr b="1" lang="en" sz="3200">
                <a:solidFill>
                  <a:srgbClr val="0000FF"/>
                </a:solidFill>
                <a:uFillTx/>
              </a:rPr>
              <a:t>mentor</a:t>
            </a:r>
            <a:r>
              <a:rPr lang="en" sz="3200">
                <a:uFillTx/>
              </a:rPr>
              <a:t>...this is not a lack of confidence in the apprentice, it’s a sign you need more </a:t>
            </a:r>
            <a:r>
              <a:rPr b="1" lang="en" sz="3200">
                <a:solidFill>
                  <a:srgbClr val="0000FF"/>
                </a:solidFill>
                <a:uFillTx/>
              </a:rPr>
              <a:t>automation</a:t>
            </a:r>
            <a:r>
              <a:rPr b="1" lang="en" sz="3200">
                <a:uFillTx/>
              </a:rPr>
              <a:t> </a:t>
            </a:r>
            <a:r>
              <a:rPr lang="en" sz="3200">
                <a:uFillTx/>
              </a:rPr>
              <a:t>and </a:t>
            </a:r>
            <a:r>
              <a:rPr b="1" lang="en" sz="3200">
                <a:solidFill>
                  <a:srgbClr val="0000FF"/>
                </a:solidFill>
                <a:uFillTx/>
              </a:rPr>
              <a:t>guardrails</a:t>
            </a:r>
            <a:r>
              <a:rPr b="1" lang="en" sz="3200">
                <a:uFillTx/>
              </a:rPr>
              <a:t>.”</a:t>
            </a:r>
            <a:endParaRPr b="1" sz="32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6" name="Google Shape;146;p2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288971" y="4569000"/>
            <a:ext cx="4800600" cy="425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tw: @sweetpavement :: https://technical.ink/velocity-eu18 </a:t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50" name="Shape 150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51" name="Google Shape;151;p25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50000" y="102052"/>
            <a:ext cx="3444000" cy="7557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uFillTx/>
                <a:latin typeface="Courier"/>
                <a:ea typeface="Source Code Pro"/>
                <a:cs typeface="Source Code Pro"/>
                <a:sym typeface="Source Code Pro"/>
              </a:rPr>
              <a:t>Exposure</a:t>
            </a:r>
            <a:endParaRPr b="1" lang="en" sz="5000">
              <a:uFillTx/>
              <a:latin typeface="Courier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2" name="Google Shape;152;p25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288971" y="4569000"/>
            <a:ext cx="4800600" cy="425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tw: @sweetpavement :: https://technical.ink/velocity-eu18 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153" name="Google Shape;153;p25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720937" y="799251"/>
            <a:ext cx="3702126" cy="3704974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57" name="Shape 157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58" name="Google Shape;158;p2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98250" y="802800"/>
            <a:ext cx="8347500" cy="35379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>
                <a:uFillTx/>
              </a:rPr>
              <a:t>“The challenge is that an </a:t>
            </a:r>
            <a:r>
              <a:rPr b="1" lang="en" sz="3200">
                <a:solidFill>
                  <a:srgbClr val="FF9900"/>
                </a:solidFill>
                <a:uFillTx/>
              </a:rPr>
              <a:t>apprentice</a:t>
            </a:r>
            <a:r>
              <a:rPr lang="en" sz="3200">
                <a:uFillTx/>
              </a:rPr>
              <a:t> will be passionate about many things and over-invest. Your </a:t>
            </a:r>
            <a:r>
              <a:rPr b="1" lang="en" sz="3200">
                <a:solidFill>
                  <a:srgbClr val="FF9900"/>
                </a:solidFill>
                <a:uFillTx/>
              </a:rPr>
              <a:t>whole SRE team</a:t>
            </a:r>
            <a:r>
              <a:rPr lang="en" sz="3200">
                <a:uFillTx/>
              </a:rPr>
              <a:t> will benefit from modeling good </a:t>
            </a:r>
            <a:r>
              <a:rPr b="1" lang="en" sz="3200">
                <a:solidFill>
                  <a:srgbClr val="FF9900"/>
                </a:solidFill>
                <a:uFillTx/>
              </a:rPr>
              <a:t>time management</a:t>
            </a:r>
            <a:r>
              <a:rPr lang="en" sz="3200">
                <a:uFillTx/>
              </a:rPr>
              <a:t> and </a:t>
            </a:r>
            <a:r>
              <a:rPr b="1" lang="en" sz="3200">
                <a:solidFill>
                  <a:srgbClr val="FF9900"/>
                </a:solidFill>
                <a:uFillTx/>
              </a:rPr>
              <a:t>work-life balance</a:t>
            </a:r>
            <a:r>
              <a:rPr lang="en" sz="3200">
                <a:uFillTx/>
              </a:rPr>
              <a:t> skills for the apprentice.”</a:t>
            </a:r>
            <a:endParaRPr sz="32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9" name="Google Shape;159;p2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288971" y="4569000"/>
            <a:ext cx="4800600" cy="425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tw: @sweetpavement :: https://technical.ink/velocity-eu18 </a:t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63" name="Shape 163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64" name="Google Shape;164;p2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003450" y="179548"/>
            <a:ext cx="3137100" cy="7557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uFillTx/>
                <a:latin typeface="Courier"/>
                <a:ea typeface="Source Code Pro"/>
                <a:cs typeface="Source Code Pro"/>
                <a:sym typeface="Source Code Pro"/>
              </a:rPr>
              <a:t>Include</a:t>
            </a:r>
            <a:endParaRPr b="1" lang="en" sz="5000">
              <a:uFillTx/>
              <a:latin typeface="Courier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65" name="Google Shape;165;p2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288971" y="4569000"/>
            <a:ext cx="4800600" cy="425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tw: @sweetpavement :: https://technical.ink/velocity-eu18 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166" name="Google Shape;166;p27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755237" y="831075"/>
            <a:ext cx="3633534" cy="3737925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70" name="Shape 170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71" name="Google Shape;171;p2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5650" y="859800"/>
            <a:ext cx="8072700" cy="34239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>
                <a:uFillTx/>
              </a:rPr>
              <a:t>“When </a:t>
            </a:r>
            <a:r>
              <a:rPr b="1" lang="en" sz="3200">
                <a:solidFill>
                  <a:srgbClr val="9900FF"/>
                </a:solidFill>
                <a:uFillTx/>
              </a:rPr>
              <a:t>including</a:t>
            </a:r>
            <a:r>
              <a:rPr lang="en" sz="3200">
                <a:uFillTx/>
              </a:rPr>
              <a:t> your apprentice, </a:t>
            </a:r>
            <a:r>
              <a:rPr b="1" lang="en" sz="3200">
                <a:solidFill>
                  <a:srgbClr val="9900FF"/>
                </a:solidFill>
                <a:uFillTx/>
              </a:rPr>
              <a:t>recognize</a:t>
            </a:r>
            <a:r>
              <a:rPr lang="en" sz="3200">
                <a:uFillTx/>
              </a:rPr>
              <a:t> and </a:t>
            </a:r>
            <a:r>
              <a:rPr b="1" lang="en" sz="3200">
                <a:solidFill>
                  <a:srgbClr val="9900FF"/>
                </a:solidFill>
                <a:uFillTx/>
              </a:rPr>
              <a:t>celebrate</a:t>
            </a:r>
            <a:r>
              <a:rPr lang="en" sz="3200">
                <a:uFillTx/>
              </a:rPr>
              <a:t> their contributions...without exceptionalizing them. Apprentices are </a:t>
            </a:r>
            <a:r>
              <a:rPr b="1" lang="en" sz="3200">
                <a:solidFill>
                  <a:srgbClr val="9900FF"/>
                </a:solidFill>
                <a:uFillTx/>
              </a:rPr>
              <a:t>real engineers</a:t>
            </a:r>
            <a:r>
              <a:rPr lang="en" sz="3200">
                <a:uFillTx/>
              </a:rPr>
              <a:t> with valuable skills and knowledge.”</a:t>
            </a:r>
            <a:endParaRPr sz="32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72" name="Google Shape;172;p2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288971" y="4569000"/>
            <a:ext cx="4800600" cy="425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tw: @sweetpavement :: https://technical.ink/velocity-eu18 </a:t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76" name="Shape 176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77" name="Google Shape;177;p2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498739" y="217726"/>
            <a:ext cx="3977400" cy="96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uFillTx/>
                <a:latin typeface="Courier"/>
                <a:ea typeface="Source Code Pro"/>
                <a:cs typeface="Source Code Pro"/>
                <a:sym typeface="Source Code Pro"/>
              </a:rPr>
              <a:t>Ritual</a:t>
            </a:r>
            <a:endParaRPr b="1" lang="en" sz="6000">
              <a:uFillTx/>
              <a:latin typeface="Courier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78" name="Google Shape;178;p2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288971" y="4569000"/>
            <a:ext cx="4800600" cy="425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tw: @sweetpavement :: https://technical.ink/velocity-eu18 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179" name="Google Shape;179;p29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3332331" y="2020962"/>
            <a:ext cx="2479336" cy="2479336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180" name="Google Shape;180;p29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31569" y="999376"/>
            <a:ext cx="3476876" cy="3006200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181" name="Google Shape;181;p29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5414718" y="631684"/>
            <a:ext cx="2549108" cy="1830326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182" name="Google Shape;182;p29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6476150" y="2119916"/>
            <a:ext cx="2138333" cy="2123194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86" name="Shape 186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87" name="Google Shape;187;p30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08150" y="982050"/>
            <a:ext cx="8327700" cy="31794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>
                <a:uFillTx/>
              </a:rPr>
              <a:t>“</a:t>
            </a:r>
            <a:r>
              <a:rPr b="1" lang="en" sz="3200">
                <a:solidFill>
                  <a:srgbClr val="38761D"/>
                </a:solidFill>
                <a:uFillTx/>
              </a:rPr>
              <a:t>Rituals</a:t>
            </a:r>
            <a:r>
              <a:rPr lang="en" sz="3200">
                <a:uFillTx/>
              </a:rPr>
              <a:t> help an apprentice find </a:t>
            </a:r>
            <a:r>
              <a:rPr b="1" lang="en" sz="3200">
                <a:solidFill>
                  <a:srgbClr val="38761D"/>
                </a:solidFill>
                <a:uFillTx/>
              </a:rPr>
              <a:t>stable ground</a:t>
            </a:r>
            <a:r>
              <a:rPr lang="en" sz="3200">
                <a:uFillTx/>
              </a:rPr>
              <a:t> when they’re uncertain, and stable ground gives the apprentice a </a:t>
            </a:r>
            <a:r>
              <a:rPr b="1" lang="en" sz="3200">
                <a:solidFill>
                  <a:srgbClr val="38761D"/>
                </a:solidFill>
                <a:uFillTx/>
              </a:rPr>
              <a:t>foundation</a:t>
            </a:r>
            <a:r>
              <a:rPr lang="en" sz="3200">
                <a:uFillTx/>
              </a:rPr>
              <a:t> for providing their </a:t>
            </a:r>
            <a:r>
              <a:rPr b="1" lang="en" sz="3200">
                <a:solidFill>
                  <a:srgbClr val="38761D"/>
                </a:solidFill>
                <a:uFillTx/>
              </a:rPr>
              <a:t>best work</a:t>
            </a:r>
            <a:r>
              <a:rPr lang="en" sz="3200">
                <a:uFillTx/>
              </a:rPr>
              <a:t>.”</a:t>
            </a:r>
            <a:endParaRPr sz="32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88" name="Google Shape;188;p30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288971" y="4569000"/>
            <a:ext cx="4800600" cy="425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tw: @sweetpavement :: https://technical.ink/velocity-eu18 </a:t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92" name="Shape 192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93" name="Google Shape;193;p3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83000" y="360903"/>
            <a:ext cx="8778000" cy="7920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uFillTx/>
                <a:latin typeface="Courier"/>
                <a:ea typeface="Source Code Pro"/>
                <a:cs typeface="Source Code Pro"/>
                <a:sym typeface="Source Code Pro"/>
              </a:rPr>
              <a:t>WARNING: Apprentices need </a:t>
            </a:r>
            <a:r>
              <a:rPr b="1" lang="en" sz="2800">
                <a:solidFill>
                  <a:srgbClr val="CC0000"/>
                </a:solidFill>
                <a:uFillTx/>
                <a:latin typeface="Courier"/>
                <a:ea typeface="Source Code Pro"/>
                <a:cs typeface="Source Code Pro"/>
                <a:sym typeface="Source Code Pro"/>
              </a:rPr>
              <a:t>extra</a:t>
            </a:r>
            <a:r>
              <a:rPr lang="en" sz="2800">
                <a:uFillTx/>
                <a:latin typeface="Courier"/>
                <a:ea typeface="Source Code Pro"/>
                <a:cs typeface="Source Code Pro"/>
                <a:sym typeface="Source Code Pro"/>
              </a:rPr>
              <a:t> empathy!</a:t>
            </a:r>
            <a:endParaRPr lang="en" sz="2800">
              <a:uFillTx/>
              <a:latin typeface="Courier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94" name="Google Shape;194;p3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288971" y="4569000"/>
            <a:ext cx="4800600" cy="425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tw: @sweetpavement :: https://technical.ink/velocity-eu18 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95" name="Google Shape;195;p3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83000" y="1152900"/>
            <a:ext cx="8778000" cy="34161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uFillTx/>
              </a:rPr>
              <a:t>Every engineer has:</a:t>
            </a:r>
            <a:endParaRPr sz="2700">
              <a:solidFill>
                <a:schemeClr val="dk2"/>
              </a:solidFill>
              <a:uFillTx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uFillTx/>
              </a:rPr>
              <a:t>  ...bad days / blocked work / frustration / struggle…</a:t>
            </a:r>
            <a:endParaRPr sz="2700">
              <a:solidFill>
                <a:schemeClr val="dk2"/>
              </a:solidFill>
              <a:uFillTx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2700">
              <a:solidFill>
                <a:schemeClr val="dk2"/>
              </a:solidFill>
              <a:uFillTx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uFillTx/>
              </a:rPr>
              <a:t>But an apprentice will not know:</a:t>
            </a:r>
            <a:endParaRPr sz="2700">
              <a:solidFill>
                <a:schemeClr val="dk2"/>
              </a:solidFill>
              <a:uFillTx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uFillTx/>
              </a:rPr>
              <a:t>  ...this is normal / this will pass / they can ask for help…</a:t>
            </a:r>
            <a:endParaRPr sz="2700">
              <a:solidFill>
                <a:schemeClr val="dk2"/>
              </a:solidFill>
              <a:uFillTx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2700">
              <a:solidFill>
                <a:schemeClr val="dk2"/>
              </a:solidFill>
              <a:uFillTx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uFillTx/>
              </a:rPr>
              <a:t>So bring extra empathy!</a:t>
            </a:r>
            <a:endParaRPr sz="2700">
              <a:solidFill>
                <a:schemeClr val="dk2"/>
              </a:solidFill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66" name="Shape 66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7" name="Google Shape;67;p1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93900" y="304800"/>
            <a:ext cx="2043600" cy="7557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uFillTx/>
                <a:latin typeface="Courier"/>
                <a:ea typeface="Source Code Pro"/>
                <a:cs typeface="Source Code Pro"/>
                <a:sym typeface="Source Code Pro"/>
              </a:rPr>
              <a:t>Who am I?</a:t>
            </a:r>
            <a:endParaRPr b="1" lang="en" sz="2400">
              <a:uFillTx/>
              <a:latin typeface="Courier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8" name="Google Shape;68;p1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11700" y="1389600"/>
            <a:ext cx="3977400" cy="31794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uFillTx/>
              </a:rPr>
              <a:t>SRE @ Buzzfeed</a:t>
            </a:r>
            <a:endParaRPr sz="2000">
              <a:uFillTx/>
            </a:endParaRPr>
          </a:p>
          <a:p>
            <a:pPr algn="l"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uFillTx/>
              </a:rPr>
              <a:t>Former Amazon Intern</a:t>
            </a:r>
            <a:endParaRPr sz="2000">
              <a:uFillTx/>
            </a:endParaRPr>
          </a:p>
          <a:p>
            <a:pPr algn="l"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uFillTx/>
              </a:rPr>
              <a:t>Graduate of a coding academy</a:t>
            </a:r>
            <a:endParaRPr sz="2000">
              <a:uFillTx/>
            </a:endParaRPr>
          </a:p>
          <a:p>
            <a:pPr algn="l"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uFillTx/>
              </a:rPr>
              <a:t>Favorite Language: the next one I learn!</a:t>
            </a:r>
            <a:endParaRPr sz="20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9" name="Google Shape;69;p1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288971" y="4569000"/>
            <a:ext cx="4800600" cy="425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tw: @sweetpavement :: https://technical.ink/velocity-eu18 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70" name="Google Shape;70;p14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5265942" y="304800"/>
            <a:ext cx="2846662" cy="4264200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99" name="Shape 199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00" name="Google Shape;200;p32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723850" y="184496"/>
            <a:ext cx="3696300" cy="7557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uFillTx/>
                <a:latin typeface="Courier"/>
                <a:ea typeface="Source Code Pro"/>
                <a:cs typeface="Source Code Pro"/>
                <a:sym typeface="Source Code Pro"/>
              </a:rPr>
              <a:t>To Sum Up!</a:t>
            </a:r>
            <a:endParaRPr lang="en" sz="4000">
              <a:uFillTx/>
              <a:latin typeface="Courier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01" name="Google Shape;201;p32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5250" y="1251750"/>
            <a:ext cx="8233500" cy="26400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700">
                <a:uFillTx/>
              </a:rPr>
              <a:t>Apprenticeship is a </a:t>
            </a:r>
            <a:r>
              <a:rPr b="1" lang="en" sz="2700">
                <a:solidFill>
                  <a:srgbClr val="CC0000"/>
                </a:solidFill>
                <a:uFillTx/>
              </a:rPr>
              <a:t>formal, experiential learning opportunity</a:t>
            </a:r>
            <a:r>
              <a:rPr lang="en" sz="2700">
                <a:uFillTx/>
              </a:rPr>
              <a:t>; it requires </a:t>
            </a:r>
            <a:r>
              <a:rPr b="1" lang="en" sz="2700">
                <a:solidFill>
                  <a:srgbClr val="CC0000"/>
                </a:solidFill>
                <a:uFillTx/>
              </a:rPr>
              <a:t>structure</a:t>
            </a:r>
            <a:r>
              <a:rPr lang="en" sz="2700">
                <a:uFillTx/>
              </a:rPr>
              <a:t>. By following a framework that includes </a:t>
            </a:r>
            <a:r>
              <a:rPr b="1" lang="en" sz="2700">
                <a:solidFill>
                  <a:srgbClr val="CC0000"/>
                </a:solidFill>
                <a:uFillTx/>
              </a:rPr>
              <a:t>hands-on experimentation</a:t>
            </a:r>
            <a:r>
              <a:rPr lang="en" sz="2700">
                <a:solidFill>
                  <a:srgbClr val="CC0000"/>
                </a:solidFill>
                <a:uFillTx/>
              </a:rPr>
              <a:t> </a:t>
            </a:r>
            <a:r>
              <a:rPr lang="en" sz="2700">
                <a:uFillTx/>
              </a:rPr>
              <a:t>and </a:t>
            </a:r>
            <a:r>
              <a:rPr b="1" lang="en" sz="2700">
                <a:solidFill>
                  <a:srgbClr val="CC0000"/>
                </a:solidFill>
                <a:uFillTx/>
              </a:rPr>
              <a:t>mentor-guided experience</a:t>
            </a:r>
            <a:r>
              <a:rPr lang="en" sz="2700">
                <a:uFillTx/>
              </a:rPr>
              <a:t>, you’ll be growing new (great) </a:t>
            </a:r>
            <a:r>
              <a:rPr b="1" lang="en" sz="2700">
                <a:solidFill>
                  <a:srgbClr val="CC0000"/>
                </a:solidFill>
                <a:uFillTx/>
              </a:rPr>
              <a:t>SREs</a:t>
            </a:r>
            <a:r>
              <a:rPr lang="en" sz="2700">
                <a:uFillTx/>
              </a:rPr>
              <a:t> in no time.</a:t>
            </a:r>
            <a:endParaRPr sz="27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02" name="Google Shape;202;p32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288971" y="4569000"/>
            <a:ext cx="4800600" cy="425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tw: @sweetpavement :: https://technical.ink/velocity-eu18 </a:t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206" name="Shape 206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07" name="Google Shape;207;p3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006400" y="144916"/>
            <a:ext cx="5131200" cy="7557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uFillTx/>
                <a:latin typeface="Courier"/>
                <a:ea typeface="Source Code Pro"/>
                <a:cs typeface="Source Code Pro"/>
                <a:sym typeface="Source Code Pro"/>
              </a:rPr>
              <a:t>And remember...</a:t>
            </a:r>
            <a:endParaRPr lang="en" sz="4000">
              <a:uFillTx/>
              <a:latin typeface="Courier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08" name="Google Shape;208;p3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5250" y="1760250"/>
            <a:ext cx="8233500" cy="16230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700">
                <a:uFillTx/>
              </a:rPr>
              <a:t>Check in on your apprentice’s </a:t>
            </a:r>
            <a:r>
              <a:rPr b="1" lang="en" sz="2700">
                <a:solidFill>
                  <a:srgbClr val="0000FF"/>
                </a:solidFill>
                <a:uFillTx/>
              </a:rPr>
              <a:t>mental health</a:t>
            </a:r>
            <a:r>
              <a:rPr lang="en" sz="2700">
                <a:uFillTx/>
              </a:rPr>
              <a:t> and </a:t>
            </a:r>
            <a:r>
              <a:rPr b="1" lang="en" sz="2700">
                <a:solidFill>
                  <a:srgbClr val="0000FF"/>
                </a:solidFill>
                <a:uFillTx/>
              </a:rPr>
              <a:t>struggles</a:t>
            </a:r>
            <a:r>
              <a:rPr b="1" lang="en" sz="2700">
                <a:uFillTx/>
              </a:rPr>
              <a:t>;</a:t>
            </a:r>
            <a:r>
              <a:rPr lang="en" sz="2700">
                <a:uFillTx/>
              </a:rPr>
              <a:t> they’ll benefit from the </a:t>
            </a:r>
            <a:r>
              <a:rPr b="1" lang="en" sz="2700">
                <a:solidFill>
                  <a:srgbClr val="0000FF"/>
                </a:solidFill>
                <a:uFillTx/>
              </a:rPr>
              <a:t>empathy</a:t>
            </a:r>
            <a:r>
              <a:rPr lang="en" sz="2700">
                <a:uFillTx/>
              </a:rPr>
              <a:t>!</a:t>
            </a:r>
            <a:endParaRPr sz="27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09" name="Google Shape;209;p3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288971" y="4569000"/>
            <a:ext cx="4800600" cy="425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tw: @sweetpavement :: https://technical.ink/velocity-eu18 </a:t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213" name="Shape 213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14" name="Google Shape;214;p34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646112" y="2854140"/>
            <a:ext cx="1428145" cy="1447699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215" name="Google Shape;215;p3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69795" y="11"/>
            <a:ext cx="3404400" cy="7557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uFillTx/>
                <a:latin typeface="Courier"/>
                <a:ea typeface="Source Code Pro"/>
                <a:cs typeface="Source Code Pro"/>
                <a:sym typeface="Source Code Pro"/>
              </a:rPr>
              <a:t>THANK YOU!</a:t>
            </a:r>
            <a:endParaRPr b="1" lang="en" sz="4000">
              <a:uFillTx/>
              <a:latin typeface="Courier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16" name="Google Shape;216;p3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288971" y="4569000"/>
            <a:ext cx="4800600" cy="425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tw: @sweetpavement :: https://technical.ink/velocity-eu18 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217" name="Google Shape;217;p34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61248" y="361198"/>
            <a:ext cx="1763874" cy="1784774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18" name="Google Shape;218;p34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3592279" y="755700"/>
            <a:ext cx="1959451" cy="1855325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219" name="Google Shape;219;p3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551725" y="1071741"/>
            <a:ext cx="3537900" cy="3000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uFillTx/>
              </a:rPr>
              <a:t>If you want to follow up with questions or to chat further, please feel free to:</a:t>
            </a:r>
            <a:endParaRPr sz="2000">
              <a:uFillTx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2000">
              <a:uFillTx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uFillTx/>
              </a:rPr>
              <a:t>e-mail: </a:t>
            </a:r>
            <a:r>
              <a:rPr lang="en" sz="2000" u="sng">
                <a:solidFill>
                  <a:schemeClr val="hlink"/>
                </a:solidFill>
                <a:uFillTx/>
                <a:hlinkClick r:id="rId6"/>
              </a:rPr>
              <a:t>rowan.cota@buzzfeed.com</a:t>
            </a:r>
            <a:endParaRPr sz="2000">
              <a:uFillTx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2000">
              <a:uFillTx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uFillTx/>
              </a:rPr>
              <a:t>tweet: @sweetpavement</a:t>
            </a:r>
            <a:endParaRPr sz="2000">
              <a:uFillTx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uFillTx/>
              </a:rPr>
              <a:t>github: @cotarg</a:t>
            </a:r>
            <a:endParaRPr sz="2000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220" name="Google Shape;220;p34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7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633930" y="1160270"/>
            <a:ext cx="2655042" cy="1844850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21" name="Google Shape;221;p34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594822" y="2017568"/>
            <a:ext cx="1856375" cy="1675374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74" name="Shape 74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75" name="Google Shape;75;p15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5691930" y="963138"/>
            <a:ext cx="1609725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76" name="Google Shape;76;p15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288971" y="4569000"/>
            <a:ext cx="4800600" cy="425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tw: @sweetpavement :: https://technical.ink/velocity-eu18 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77" name="Google Shape;77;p15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6924204" y="2216721"/>
            <a:ext cx="1715525" cy="2109825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78" name="Google Shape;78;p15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7765225" y="304800"/>
            <a:ext cx="1104900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79" name="Google Shape;79;p15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16600" y="304800"/>
            <a:ext cx="5943600" cy="8535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uFillTx/>
                <a:latin typeface="Courier"/>
                <a:ea typeface="Source Code Pro"/>
                <a:cs typeface="Source Code Pro"/>
                <a:sym typeface="Source Code Pro"/>
              </a:rPr>
              <a:t>What is Apprenticeship?</a:t>
            </a:r>
            <a:endParaRPr lang="en" sz="3200">
              <a:uFillTx/>
              <a:latin typeface="Courier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0" name="Google Shape;80;p15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16600" y="1158300"/>
            <a:ext cx="5011800" cy="31683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uFillTx/>
              </a:rPr>
              <a:t>Apprenticeship</a:t>
            </a:r>
            <a:r>
              <a:rPr lang="en" sz="2400">
                <a:solidFill>
                  <a:schemeClr val="dk2"/>
                </a:solidFill>
                <a:uFillTx/>
              </a:rPr>
              <a:t> is a </a:t>
            </a:r>
            <a:r>
              <a:rPr i="1" lang="en" sz="2400">
                <a:solidFill>
                  <a:schemeClr val="dk2"/>
                </a:solidFill>
                <a:uFillTx/>
              </a:rPr>
              <a:t>formal, experiential learning opportunity</a:t>
            </a:r>
            <a:r>
              <a:rPr lang="en" sz="2400">
                <a:solidFill>
                  <a:schemeClr val="dk2"/>
                </a:solidFill>
                <a:uFillTx/>
              </a:rPr>
              <a:t>.</a:t>
            </a:r>
            <a:endParaRPr sz="2400">
              <a:solidFill>
                <a:schemeClr val="dk2"/>
              </a:solidFill>
              <a:uFillTx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2400">
              <a:solidFill>
                <a:schemeClr val="dk2"/>
              </a:solidFill>
              <a:uFillTx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uFillTx/>
              </a:rPr>
              <a:t>The </a:t>
            </a:r>
            <a:r>
              <a:rPr b="1" lang="en" sz="2400">
                <a:solidFill>
                  <a:schemeClr val="dk2"/>
                </a:solidFill>
                <a:uFillTx/>
              </a:rPr>
              <a:t>apprentice</a:t>
            </a:r>
            <a:r>
              <a:rPr lang="en" sz="2400">
                <a:solidFill>
                  <a:schemeClr val="dk2"/>
                </a:solidFill>
                <a:uFillTx/>
              </a:rPr>
              <a:t> benefits from the </a:t>
            </a:r>
            <a:r>
              <a:rPr i="1" lang="en" sz="2400">
                <a:solidFill>
                  <a:schemeClr val="dk2"/>
                </a:solidFill>
                <a:uFillTx/>
              </a:rPr>
              <a:t>concrete connection</a:t>
            </a:r>
            <a:r>
              <a:rPr lang="en" sz="2400">
                <a:solidFill>
                  <a:schemeClr val="dk2"/>
                </a:solidFill>
                <a:uFillTx/>
              </a:rPr>
              <a:t> of the </a:t>
            </a:r>
            <a:r>
              <a:rPr i="1" lang="en" sz="2400">
                <a:solidFill>
                  <a:schemeClr val="dk2"/>
                </a:solidFill>
                <a:uFillTx/>
              </a:rPr>
              <a:t>theoretical </a:t>
            </a:r>
            <a:r>
              <a:rPr lang="en" sz="2400">
                <a:solidFill>
                  <a:schemeClr val="dk2"/>
                </a:solidFill>
                <a:uFillTx/>
              </a:rPr>
              <a:t>and </a:t>
            </a:r>
            <a:r>
              <a:rPr i="1" lang="en" sz="2400">
                <a:solidFill>
                  <a:schemeClr val="dk2"/>
                </a:solidFill>
                <a:uFillTx/>
              </a:rPr>
              <a:t>practical.</a:t>
            </a:r>
            <a:endParaRPr i="1" sz="2400">
              <a:solidFill>
                <a:schemeClr val="dk2"/>
              </a:solidFill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84" name="Shape 84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85" name="Google Shape;85;p1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288971" y="4569000"/>
            <a:ext cx="4800600" cy="425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tw: @sweetpavement :: https://technical.ink/velocity-eu18 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6" name="Google Shape;86;p1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61200" y="390925"/>
            <a:ext cx="8555100" cy="23949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uFillTx/>
                <a:latin typeface="Source Code Pro"/>
                <a:ea typeface="Source Code Pro"/>
                <a:cs typeface="Source Code Pro"/>
                <a:sym typeface="Source Code Pro"/>
              </a:rPr>
              <a:t>Listen and look…</a:t>
            </a:r>
            <a:endParaRPr sz="5000">
              <a:uFillTx/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5000">
              <a:uFillTx/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algn="l" indent="0" lvl="0" marL="13716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uFillTx/>
              </a:rPr>
              <a:t>...and the right candidate will appear!</a:t>
            </a:r>
            <a:endParaRPr sz="3200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87" name="Google Shape;87;p16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725881" y="2785825"/>
            <a:ext cx="1757550" cy="1757550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88" name="Google Shape;88;p16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5218216" y="2785825"/>
            <a:ext cx="1757550" cy="1757550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92" name="Shape 92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93" name="Google Shape;93;p1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14400" y="603678"/>
            <a:ext cx="7315200" cy="30429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666666"/>
                </a:solidFill>
                <a:uFillTx/>
              </a:rPr>
              <a:t>“Finding the right candidate is about </a:t>
            </a:r>
            <a:r>
              <a:rPr b="1" lang="en" sz="3200">
                <a:solidFill>
                  <a:srgbClr val="38761D"/>
                </a:solidFill>
                <a:uFillTx/>
              </a:rPr>
              <a:t>structuring</a:t>
            </a:r>
            <a:r>
              <a:rPr lang="en" sz="3200">
                <a:solidFill>
                  <a:srgbClr val="666666"/>
                </a:solidFill>
                <a:uFillTx/>
              </a:rPr>
              <a:t> your interview process </a:t>
            </a:r>
            <a:r>
              <a:rPr b="1" lang="en" sz="3200">
                <a:solidFill>
                  <a:srgbClr val="38761D"/>
                </a:solidFill>
                <a:uFillTx/>
              </a:rPr>
              <a:t>to bring out</a:t>
            </a:r>
            <a:r>
              <a:rPr lang="en" sz="3200">
                <a:solidFill>
                  <a:srgbClr val="666666"/>
                </a:solidFill>
                <a:uFillTx/>
              </a:rPr>
              <a:t> the qualities in potential apprentices that make them </a:t>
            </a:r>
            <a:r>
              <a:rPr b="1" lang="en" sz="3200">
                <a:solidFill>
                  <a:srgbClr val="38761D"/>
                </a:solidFill>
                <a:uFillTx/>
              </a:rPr>
              <a:t>great for the job</a:t>
            </a:r>
            <a:r>
              <a:rPr lang="en" sz="3200">
                <a:solidFill>
                  <a:srgbClr val="666666"/>
                </a:solidFill>
                <a:uFillTx/>
              </a:rPr>
              <a:t>.”</a:t>
            </a:r>
            <a:endParaRPr sz="3200">
              <a:solidFill>
                <a:srgbClr val="666666"/>
              </a:solidFill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4" name="Google Shape;94;p1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288971" y="4569000"/>
            <a:ext cx="4800600" cy="425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tw: @sweetpavement :: https://technical.ink/velocity-eu18 </a:t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98" name="Shape 98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99" name="Google Shape;99;p1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828559" y="182394"/>
            <a:ext cx="5167618" cy="5889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uFillTx/>
                <a:latin typeface="Courier"/>
                <a:ea typeface="Source Code Pro"/>
                <a:cs typeface="Source Code Pro"/>
                <a:sym typeface="Source Code Pro"/>
              </a:rPr>
              <a:t>But...what do I look for?!</a:t>
            </a:r>
            <a:endParaRPr b="1" lang="en" sz="2400">
              <a:uFillTx/>
              <a:latin typeface="Courier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0" name="Google Shape;100;p1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288971" y="4569000"/>
            <a:ext cx="4800600" cy="425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tw: @sweetpavement :: https://technical.ink/velocity-eu18 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101" name="Google Shape;101;p18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377489" y="999600"/>
            <a:ext cx="2635875" cy="1597900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102" name="Google Shape;102;p18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6461172" y="3101450"/>
            <a:ext cx="2345049" cy="1467550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03" name="Google Shape;103;p1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363750" y="999600"/>
            <a:ext cx="4363800" cy="9255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uFillTx/>
              </a:rPr>
              <a:t>Technical hobbies like music, knitting, photography or cooking</a:t>
            </a:r>
            <a:endParaRPr sz="24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4" name="Google Shape;104;p1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363750" y="2471111"/>
            <a:ext cx="4363800" cy="12399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uFillTx/>
              </a:rPr>
              <a:t>Tends to be curious and dive into new skills or interests</a:t>
            </a:r>
            <a:endParaRPr sz="2400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105" name="Google Shape;105;p18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859971" y="2859750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09" name="Shape 109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110" name="Google Shape;110;p19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810975" y="344650"/>
            <a:ext cx="5237098" cy="4224352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11" name="Google Shape;111;p1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288971" y="4569000"/>
            <a:ext cx="4800600" cy="425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tw: @sweetpavement :: https://technical.ink/velocity-eu18 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2" name="Google Shape;112;p1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590261" y="-24237"/>
            <a:ext cx="6559824" cy="7767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uFillTx/>
                <a:latin typeface="Courier"/>
                <a:ea typeface="Source Code Pro"/>
                <a:cs typeface="Source Code Pro"/>
                <a:sym typeface="Source Code Pro"/>
              </a:rPr>
              <a:t>Benefits of Apprentices!</a:t>
            </a:r>
            <a:endParaRPr lang="en" sz="3200">
              <a:uFillTx/>
              <a:latin typeface="Courier"/>
              <a:ea typeface="Source Code Pro"/>
              <a:cs typeface="Source Code Pro"/>
              <a:sym typeface="Source Code Pro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16" name="Shape 116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17" name="Google Shape;117;p20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94500" y="247404"/>
            <a:ext cx="7155000" cy="7605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uFillTx/>
                <a:latin typeface="Courier"/>
                <a:ea typeface="Source Code Pro"/>
                <a:cs typeface="Source Code Pro"/>
                <a:sym typeface="Source Code Pro"/>
              </a:rPr>
              <a:t>An Apprenticeship Framework:</a:t>
            </a:r>
            <a:endParaRPr lang="en" sz="3200">
              <a:uFillTx/>
              <a:latin typeface="Courier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8" name="Google Shape;118;p20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65200" y="1045050"/>
            <a:ext cx="8013600" cy="30534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-425450" lvl="0" marL="457200" rtl="0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b="1" lang="en" sz="3100">
                <a:solidFill>
                  <a:srgbClr val="CC0000"/>
                </a:solidFill>
                <a:uFillTx/>
              </a:rPr>
              <a:t>Sandbox</a:t>
            </a:r>
            <a:r>
              <a:rPr lang="en" sz="3100">
                <a:uFillTx/>
              </a:rPr>
              <a:t> - ownership/empowerment</a:t>
            </a:r>
            <a:endParaRPr sz="3100">
              <a:uFillTx/>
            </a:endParaRPr>
          </a:p>
          <a:p>
            <a:pPr algn="l" indent="-425450" lvl="0" marL="457200" rtl="0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b="1" lang="en" sz="3100">
                <a:solidFill>
                  <a:srgbClr val="FF9900"/>
                </a:solidFill>
                <a:uFillTx/>
              </a:rPr>
              <a:t>Shadow</a:t>
            </a:r>
            <a:r>
              <a:rPr lang="en" sz="3100">
                <a:uFillTx/>
              </a:rPr>
              <a:t> - active learning/guided practice</a:t>
            </a:r>
            <a:endParaRPr sz="3100">
              <a:uFillTx/>
            </a:endParaRPr>
          </a:p>
          <a:p>
            <a:pPr algn="l" indent="-425450" lvl="0" marL="457200" rtl="0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b="1" lang="en" sz="3100">
                <a:solidFill>
                  <a:srgbClr val="38761D"/>
                </a:solidFill>
                <a:uFillTx/>
              </a:rPr>
              <a:t>Exposure</a:t>
            </a:r>
            <a:r>
              <a:rPr lang="en" sz="3100">
                <a:uFillTx/>
              </a:rPr>
              <a:t> - opportunity/passion</a:t>
            </a:r>
            <a:endParaRPr sz="3100">
              <a:uFillTx/>
            </a:endParaRPr>
          </a:p>
          <a:p>
            <a:pPr algn="l" indent="-425450" lvl="0" marL="457200" rtl="0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b="1" lang="en" sz="3100">
                <a:solidFill>
                  <a:srgbClr val="3C78D8"/>
                </a:solidFill>
                <a:uFillTx/>
              </a:rPr>
              <a:t>Include</a:t>
            </a:r>
            <a:r>
              <a:rPr lang="en" sz="3100">
                <a:uFillTx/>
              </a:rPr>
              <a:t> - contribute/participate</a:t>
            </a:r>
            <a:endParaRPr sz="3100">
              <a:uFillTx/>
            </a:endParaRPr>
          </a:p>
          <a:p>
            <a:pPr algn="l" indent="-425450" lvl="0" marL="457200" rtl="0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b="1" lang="en" sz="3100">
                <a:solidFill>
                  <a:srgbClr val="674EA7"/>
                </a:solidFill>
                <a:uFillTx/>
              </a:rPr>
              <a:t>Ritual</a:t>
            </a:r>
            <a:r>
              <a:rPr lang="en" sz="3100">
                <a:uFillTx/>
              </a:rPr>
              <a:t> - stability/confidence</a:t>
            </a:r>
            <a:endParaRPr sz="31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9" name="Google Shape;119;p20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288971" y="4569000"/>
            <a:ext cx="4800600" cy="425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tw: @sweetpavement :: https://technical.ink/velocity-eu18 </a:t>
            </a:r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23" name="Shape 123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24" name="Google Shape;124;p2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008400" y="0"/>
            <a:ext cx="3127200" cy="10044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uFillTx/>
                <a:latin typeface="Courier"/>
                <a:ea typeface="Source Code Pro"/>
                <a:cs typeface="Source Code Pro"/>
                <a:sym typeface="Source Code Pro"/>
              </a:rPr>
              <a:t>Sandbox</a:t>
            </a:r>
            <a:endParaRPr b="1" lang="en" sz="5000">
              <a:uFillTx/>
              <a:latin typeface="Courier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5" name="Google Shape;125;p2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288971" y="4569000"/>
            <a:ext cx="4800600" cy="425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tw: @sweetpavement :: https://technical.ink/velocity-eu18 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126" name="Google Shape;126;p21"/>
          <p:cNvPicPr xmlns:c="http://schemas.openxmlformats.org/drawingml/2006/chart" xmlns:pic="http://schemas.openxmlformats.org/drawingml/2006/picture" xmlns:dgm="http://schemas.openxmlformats.org/drawingml/2006/diagram" preferRelativeResize="0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579918" y="884000"/>
            <a:ext cx="3984170" cy="3375514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theme/theme1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extraClrSchemeLst/>
</a:theme>
</file>

<file path=ppt/theme/theme2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extraClrSchemeLst/>
</a:theme>
</file>